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12"/>
  </p:notesMasterIdLst>
  <p:sldIdLst>
    <p:sldId id="256" r:id="rId3"/>
    <p:sldId id="261" r:id="rId4"/>
    <p:sldId id="269" r:id="rId5"/>
    <p:sldId id="259" r:id="rId6"/>
    <p:sldId id="262" r:id="rId7"/>
    <p:sldId id="273" r:id="rId8"/>
    <p:sldId id="268" r:id="rId9"/>
    <p:sldId id="272" r:id="rId10"/>
    <p:sldId id="27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035" autoAdjust="0"/>
  </p:normalViewPr>
  <p:slideViewPr>
    <p:cSldViewPr snapToGrid="0">
      <p:cViewPr varScale="1">
        <p:scale>
          <a:sx n="84" d="100"/>
          <a:sy n="84" d="100"/>
        </p:scale>
        <p:origin x="48"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AE1D9-2A0B-4AB7-9291-47A3B67969E9}" type="datetimeFigureOut">
              <a:rPr lang="de-DE" smtClean="0"/>
              <a:t>27.10.2019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590C4-C747-4E2A-B6AB-7432ACEDDDD6}" type="slidenum">
              <a:rPr lang="de-DE" smtClean="0"/>
              <a:t>‹Nr.›</a:t>
            </a:fld>
            <a:endParaRPr lang="de-DE"/>
          </a:p>
        </p:txBody>
      </p:sp>
    </p:spTree>
    <p:extLst>
      <p:ext uri="{BB962C8B-B14F-4D97-AF65-F5344CB8AC3E}">
        <p14:creationId xmlns:p14="http://schemas.microsoft.com/office/powerpoint/2010/main" val="1298399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„Den Krieg ich noch!“ </a:t>
            </a:r>
            <a:r>
              <a:rPr lang="de-DE" sz="1200" b="1" i="0" u="none" strike="noStrike" kern="1200" dirty="0">
                <a:solidFill>
                  <a:schemeClr val="tx1"/>
                </a:solidFill>
                <a:effectLst/>
                <a:highlight>
                  <a:srgbClr val="FFFF00"/>
                </a:highlight>
                <a:latin typeface="+mn-lt"/>
                <a:ea typeface="+mn-ea"/>
                <a:cs typeface="+mn-cs"/>
              </a:rPr>
              <a:t>(KLICK)</a:t>
            </a:r>
          </a:p>
          <a:p>
            <a:endParaRPr lang="de-D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"Shit. Jetzt hab ich schon wieder den Samstagsbus verpasst! Ausgerechnet heute wo ich Seminar hab. Jetzt gibt’s wieder Stress mit dem Prof„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1</a:t>
            </a:fld>
            <a:endParaRPr lang="de-DE"/>
          </a:p>
        </p:txBody>
      </p:sp>
    </p:spTree>
    <p:extLst>
      <p:ext uri="{BB962C8B-B14F-4D97-AF65-F5344CB8AC3E}">
        <p14:creationId xmlns:p14="http://schemas.microsoft.com/office/powerpoint/2010/main" val="116896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Denn ein anderer Bus fährt heute nicht mehr!“</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Wer vom Land kennt das nicht? Verpasst man den Bus, kommt man nicht weg und versäumt wirklich wichtige Termine. Das Land wurde von der Stadt abgehängt, obwohl Infrastruktur vorhanden ist. Nur unabhängig voneinander.</a:t>
            </a:r>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Wir entwickeln eine Webapp, die den Öffentlichen Verkehr, mit dem Privatverkehr und anderen Schnittstellen, z.B. Rufbussen, verknüpft.</a:t>
            </a:r>
            <a:r>
              <a:rPr lang="de-DE" sz="1200" b="1" i="0" u="none" strike="noStrike" kern="1200" dirty="0">
                <a:solidFill>
                  <a:schemeClr val="tx1"/>
                </a:solidFill>
                <a:effectLst/>
                <a:latin typeface="+mn-lt"/>
                <a:ea typeface="+mn-ea"/>
                <a:cs typeface="+mn-cs"/>
              </a:rPr>
              <a:t> </a:t>
            </a:r>
            <a:r>
              <a:rPr lang="de-DE" sz="1200" b="1" i="0" u="none" strike="noStrike" kern="1200" dirty="0">
                <a:solidFill>
                  <a:schemeClr val="tx1"/>
                </a:solidFill>
                <a:effectLst/>
                <a:highlight>
                  <a:srgbClr val="FFFF00"/>
                </a:highlight>
                <a:latin typeface="+mn-lt"/>
                <a:ea typeface="+mn-ea"/>
                <a:cs typeface="+mn-cs"/>
              </a:rPr>
              <a:t>(KLICK)</a:t>
            </a:r>
          </a:p>
          <a:p>
            <a:endParaRPr lang="de-DE"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373590C4-C747-4E2A-B6AB-7432ACEDDDD6}" type="slidenum">
              <a:rPr lang="de-DE" smtClean="0"/>
              <a:t>2</a:t>
            </a:fld>
            <a:endParaRPr lang="de-DE"/>
          </a:p>
        </p:txBody>
      </p:sp>
    </p:spTree>
    <p:extLst>
      <p:ext uri="{BB962C8B-B14F-4D97-AF65-F5344CB8AC3E}">
        <p14:creationId xmlns:p14="http://schemas.microsoft.com/office/powerpoint/2010/main" val="148665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Wir machen es einfach wie früher. Man hält den Daumen raus,</a:t>
            </a:r>
            <a:r>
              <a:rPr lang="de-DE" sz="1200" b="1" i="0" u="none" strike="noStrike" kern="1200" dirty="0">
                <a:solidFill>
                  <a:schemeClr val="tx1"/>
                </a:solidFill>
                <a:effectLst/>
                <a:highlight>
                  <a:srgbClr val="FFFF00"/>
                </a:highlight>
                <a:latin typeface="+mn-lt"/>
                <a:ea typeface="+mn-ea"/>
                <a:cs typeface="+mn-cs"/>
              </a:rPr>
              <a:t> (KLICK)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 einen virtuellen Daumen. Neben dem öffentlichen Verkehr zu Stoßzeiten können flexible Ruf- und Bürgerbusse zum Einsatz kommen. Mit der Webapp geht’s ganz einfach. Die Rufbusse haben Platz für 5-8 Personen. Die großen Busse müssen nicht mehr unnötig leer fahren, man spart Zeit und tut was für die Umwelt. Und dazu kommt noch  </a:t>
            </a:r>
            <a:r>
              <a:rPr lang="de-DE" sz="1200" b="1" i="0" u="none" strike="noStrike" kern="1200" dirty="0">
                <a:solidFill>
                  <a:schemeClr val="tx1"/>
                </a:solidFill>
                <a:effectLst/>
                <a:highlight>
                  <a:srgbClr val="FFFF00"/>
                </a:highlight>
                <a:latin typeface="+mn-lt"/>
                <a:ea typeface="+mn-ea"/>
                <a:cs typeface="+mn-cs"/>
              </a:rPr>
              <a:t>(KLICK)</a:t>
            </a:r>
          </a:p>
          <a:p>
            <a:r>
              <a:rPr lang="de-DE" sz="1200" b="0" i="0" u="none" strike="noStrike" kern="1200" dirty="0">
                <a:solidFill>
                  <a:schemeClr val="tx1"/>
                </a:solidFill>
                <a:effectLst/>
                <a:latin typeface="+mn-lt"/>
                <a:ea typeface="+mn-ea"/>
                <a:cs typeface="+mn-cs"/>
              </a:rPr>
              <a:t>ergänzend der Privatverkehr. </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3</a:t>
            </a:fld>
            <a:endParaRPr lang="de-DE"/>
          </a:p>
        </p:txBody>
      </p:sp>
    </p:spTree>
    <p:extLst>
      <p:ext uri="{BB962C8B-B14F-4D97-AF65-F5344CB8AC3E}">
        <p14:creationId xmlns:p14="http://schemas.microsoft.com/office/powerpoint/2010/main" val="122770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Ganz flexibel, seht selbst:</a:t>
            </a:r>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highlight>
                  <a:srgbClr val="FFFF00"/>
                </a:highlight>
                <a:latin typeface="+mn-lt"/>
                <a:ea typeface="+mn-ea"/>
                <a:cs typeface="+mn-cs"/>
              </a:rPr>
              <a:t>(KLICK)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highlight>
                  <a:srgbClr val="FFFF00"/>
                </a:highlight>
                <a:latin typeface="+mn-lt"/>
                <a:ea typeface="+mn-ea"/>
                <a:cs typeface="+mn-cs"/>
              </a:rPr>
              <a:t>(KLICK)</a:t>
            </a:r>
          </a:p>
          <a:p>
            <a:br>
              <a:rPr lang="de-DE" dirty="0"/>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4</a:t>
            </a:fld>
            <a:endParaRPr lang="de-DE"/>
          </a:p>
        </p:txBody>
      </p:sp>
    </p:spTree>
    <p:extLst>
      <p:ext uri="{BB962C8B-B14F-4D97-AF65-F5344CB8AC3E}">
        <p14:creationId xmlns:p14="http://schemas.microsoft.com/office/powerpoint/2010/main" val="34193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“Hoffentlich komme ich heute noch an” </a:t>
            </a:r>
            <a:r>
              <a:rPr lang="de-DE" sz="1200" b="1" i="0" u="none" strike="noStrike" kern="1200" dirty="0">
                <a:solidFill>
                  <a:schemeClr val="tx1"/>
                </a:solidFill>
                <a:effectLst/>
                <a:highlight>
                  <a:srgbClr val="FFFF00"/>
                </a:highlight>
                <a:latin typeface="+mn-lt"/>
                <a:ea typeface="+mn-ea"/>
                <a:cs typeface="+mn-cs"/>
              </a:rPr>
              <a:t>(KLICK)</a:t>
            </a:r>
          </a:p>
          <a:p>
            <a:pPr rtl="0"/>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de-DE" b="0" dirty="0">
                <a:effectLst/>
              </a:rPr>
            </a:br>
            <a:r>
              <a:rPr lang="de-DE" sz="1200" b="1" i="0" u="none" strike="noStrike" kern="1200" dirty="0">
                <a:solidFill>
                  <a:schemeClr val="tx1"/>
                </a:solidFill>
                <a:effectLst/>
                <a:latin typeface="+mn-lt"/>
                <a:ea typeface="+mn-ea"/>
                <a:cs typeface="+mn-cs"/>
              </a:rPr>
              <a:t>Julian </a:t>
            </a:r>
            <a:r>
              <a:rPr lang="de-DE" sz="1200" b="0" i="0" u="none" strike="noStrike" kern="1200" dirty="0">
                <a:solidFill>
                  <a:schemeClr val="tx1"/>
                </a:solidFill>
                <a:effectLst/>
                <a:latin typeface="+mn-lt"/>
                <a:ea typeface="+mn-ea"/>
                <a:cs typeface="+mn-cs"/>
              </a:rPr>
              <a:t>mit Aktentasche “Tschüss Schatz bis heute Abend” Schaut auf Handy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5</a:t>
            </a:fld>
            <a:endParaRPr lang="de-DE"/>
          </a:p>
        </p:txBody>
      </p:sp>
    </p:spTree>
    <p:extLst>
      <p:ext uri="{BB962C8B-B14F-4D97-AF65-F5344CB8AC3E}">
        <p14:creationId xmlns:p14="http://schemas.microsoft.com/office/powerpoint/2010/main" val="67707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latin typeface="+mn-lt"/>
                <a:ea typeface="+mn-ea"/>
                <a:cs typeface="+mn-cs"/>
              </a:rPr>
              <a:t>Oh Gott sei Dank, jemand nimmt mich mit </a:t>
            </a:r>
            <a:endParaRPr lang="de-DE" sz="1200" b="1" i="0" u="none" strike="noStrike" kern="1200" dirty="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highlight>
                  <a:srgbClr val="FFFF00"/>
                </a:highlight>
                <a:latin typeface="+mn-lt"/>
                <a:ea typeface="+mn-ea"/>
                <a:cs typeface="+mn-cs"/>
              </a:rPr>
              <a:t>Und für alle ohne Smartphone </a:t>
            </a:r>
            <a:r>
              <a:rPr lang="de-DE" sz="1200" b="1" i="0" u="none" strike="noStrike" kern="1200" dirty="0">
                <a:solidFill>
                  <a:schemeClr val="tx1"/>
                </a:solidFill>
                <a:effectLst/>
                <a:highlight>
                  <a:srgbClr val="FFFF00"/>
                </a:highlight>
                <a:latin typeface="+mn-lt"/>
                <a:ea typeface="+mn-ea"/>
                <a:cs typeface="+mn-cs"/>
              </a:rPr>
              <a:t>(KLICK)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1" i="0" u="none" strike="noStrike" kern="1200" dirty="0">
              <a:solidFill>
                <a:schemeClr val="tx1"/>
              </a:solidFill>
              <a:effectLst/>
              <a:highlight>
                <a:srgbClr val="FFFF00"/>
              </a:highligh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6</a:t>
            </a:fld>
            <a:endParaRPr lang="de-DE"/>
          </a:p>
        </p:txBody>
      </p:sp>
    </p:spTree>
    <p:extLst>
      <p:ext uri="{BB962C8B-B14F-4D97-AF65-F5344CB8AC3E}">
        <p14:creationId xmlns:p14="http://schemas.microsoft.com/office/powerpoint/2010/main" val="29241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gibts an den Bushaltestellen ein kleines Terminal, was jeder Bedienen kann. Auch telefonische Buchungen wären denkbar.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7</a:t>
            </a:fld>
            <a:endParaRPr lang="de-DE"/>
          </a:p>
        </p:txBody>
      </p:sp>
    </p:spTree>
    <p:extLst>
      <p:ext uri="{BB962C8B-B14F-4D97-AF65-F5344CB8AC3E}">
        <p14:creationId xmlns:p14="http://schemas.microsoft.com/office/powerpoint/2010/main" val="179931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1" i="0" u="none" strike="noStrike" kern="1200" dirty="0">
                <a:solidFill>
                  <a:schemeClr val="tx1"/>
                </a:solidFill>
                <a:effectLst/>
                <a:latin typeface="+mn-lt"/>
                <a:ea typeface="+mn-ea"/>
                <a:cs typeface="+mn-cs"/>
              </a:rPr>
              <a:t>Alex </a:t>
            </a:r>
            <a:r>
              <a:rPr lang="de-DE" sz="1200" b="0" i="0" u="none" strike="noStrike" kern="1200" dirty="0">
                <a:solidFill>
                  <a:schemeClr val="tx1"/>
                </a:solidFill>
                <a:effectLst/>
                <a:latin typeface="+mn-lt"/>
                <a:ea typeface="+mn-ea"/>
                <a:cs typeface="+mn-cs"/>
              </a:rPr>
              <a:t>sitzt am PC, </a:t>
            </a:r>
            <a:r>
              <a:rPr lang="de-DE" sz="1200" b="1" i="0" u="none" strike="noStrike" kern="1200" dirty="0">
                <a:solidFill>
                  <a:schemeClr val="tx1"/>
                </a:solidFill>
                <a:effectLst/>
                <a:latin typeface="+mn-lt"/>
                <a:ea typeface="+mn-ea"/>
                <a:cs typeface="+mn-cs"/>
              </a:rPr>
              <a:t>Julia </a:t>
            </a:r>
            <a:r>
              <a:rPr lang="de-DE" sz="1200" b="0" i="0" u="none" strike="noStrike" kern="1200" dirty="0">
                <a:solidFill>
                  <a:schemeClr val="tx1"/>
                </a:solidFill>
                <a:effectLst/>
                <a:latin typeface="+mn-lt"/>
                <a:ea typeface="+mn-ea"/>
                <a:cs typeface="+mn-cs"/>
              </a:rPr>
              <a:t>kommt rein: “Schatz? Buchst du für deine Oma für morgen mal bei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eine Fahrt mit dem Rufbus?”</a:t>
            </a:r>
            <a:endParaRPr lang="de-DE" b="0" dirty="0">
              <a:effectLst/>
            </a:endParaRPr>
          </a:p>
          <a:p>
            <a:pPr rtl="0"/>
            <a:br>
              <a:rPr lang="de-DE" b="0" dirty="0">
                <a:effectLst/>
              </a:rPr>
            </a:br>
            <a:r>
              <a:rPr lang="de-DE" sz="1200" b="1" i="0" u="none" strike="noStrike" kern="1200" dirty="0">
                <a:solidFill>
                  <a:schemeClr val="tx1"/>
                </a:solidFill>
                <a:effectLst/>
                <a:latin typeface="+mn-lt"/>
                <a:ea typeface="+mn-ea"/>
                <a:cs typeface="+mn-cs"/>
              </a:rPr>
              <a:t>Alex</a:t>
            </a:r>
            <a:r>
              <a:rPr lang="de-DE" sz="1200" b="0" i="0" u="none" strike="noStrike" kern="1200" dirty="0">
                <a:solidFill>
                  <a:schemeClr val="tx1"/>
                </a:solidFill>
                <a:effectLst/>
                <a:latin typeface="+mn-lt"/>
                <a:ea typeface="+mn-ea"/>
                <a:cs typeface="+mn-cs"/>
              </a:rPr>
              <a:t>: “Ja mach ich, aber gib ihr mal die Nummer”, reicht Julia einen Zettel “Da kann sie nächstes Mal anrufen, das kann sie nämlich selber.</a:t>
            </a:r>
            <a:endParaRPr lang="de-DE" b="0" dirty="0">
              <a:effectLst/>
            </a:endParaRPr>
          </a:p>
          <a:p>
            <a:endParaRPr lang="de-DE" dirty="0"/>
          </a:p>
          <a:p>
            <a:r>
              <a:rPr lang="de-DE" sz="1200" b="1" i="0" u="none" strike="noStrike" kern="1200" dirty="0">
                <a:solidFill>
                  <a:schemeClr val="tx1"/>
                </a:solidFill>
                <a:effectLst/>
                <a:highlight>
                  <a:srgbClr val="FFFF00"/>
                </a:highlight>
                <a:latin typeface="+mn-lt"/>
                <a:ea typeface="+mn-ea"/>
                <a:cs typeface="+mn-cs"/>
              </a:rPr>
              <a:t>(KLICK)</a:t>
            </a:r>
          </a:p>
        </p:txBody>
      </p:sp>
      <p:sp>
        <p:nvSpPr>
          <p:cNvPr id="4" name="Foliennummernplatzhalter 3"/>
          <p:cNvSpPr>
            <a:spLocks noGrp="1"/>
          </p:cNvSpPr>
          <p:nvPr>
            <p:ph type="sldNum" sz="quarter" idx="5"/>
          </p:nvPr>
        </p:nvSpPr>
        <p:spPr/>
        <p:txBody>
          <a:bodyPr/>
          <a:lstStyle/>
          <a:p>
            <a:fld id="{373590C4-C747-4E2A-B6AB-7432ACEDDDD6}" type="slidenum">
              <a:rPr lang="de-DE" smtClean="0"/>
              <a:t>8</a:t>
            </a:fld>
            <a:endParaRPr lang="de-DE"/>
          </a:p>
        </p:txBody>
      </p:sp>
    </p:spTree>
    <p:extLst>
      <p:ext uri="{BB962C8B-B14F-4D97-AF65-F5344CB8AC3E}">
        <p14:creationId xmlns:p14="http://schemas.microsoft.com/office/powerpoint/2010/main" val="60740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1" i="0" u="none" strike="noStrike" kern="1200" dirty="0" err="1">
                <a:solidFill>
                  <a:schemeClr val="tx1"/>
                </a:solidFill>
                <a:effectLst/>
                <a:latin typeface="+mn-lt"/>
                <a:ea typeface="+mn-ea"/>
                <a:cs typeface="+mn-cs"/>
              </a:rPr>
              <a:t>Meta</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Und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kann noch mehr.</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Neben dem Abdecken der Mobilitätsnachfrage, haben wir ein bargeldloses Bezahlsystem entwickelt. Das entlastet sogar intelligent und gerecht Schüler und Rentner.. </a:t>
            </a:r>
            <a:endParaRPr lang="de-DE" b="0" dirty="0">
              <a:effectLst/>
            </a:endParaRPr>
          </a:p>
          <a:p>
            <a:pPr rtl="0"/>
            <a:r>
              <a:rPr lang="de-DE" sz="1200" b="0" i="0" u="none" strike="noStrike" kern="1200" dirty="0">
                <a:solidFill>
                  <a:schemeClr val="tx1"/>
                </a:solidFill>
                <a:effectLst/>
                <a:latin typeface="+mn-lt"/>
                <a:ea typeface="+mn-ea"/>
                <a:cs typeface="+mn-cs"/>
              </a:rPr>
              <a:t>Außerdem kann man mit dieser Webapp auch weiter und um die Ecke denken.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schafft die Mobilität auf dem Land, und könnte gleichzeitig überflüssige Mobilitätsbedürfnisse verhindern. Was wenn man zum Einkaufen nicht mehr 30 Min in die Stadt fahren muss, sondern nur einen virtuellen Einkaufzettel raushängt? Wenn einer, der sowieso schon fährt etwas für andere mitnimmt?</a:t>
            </a:r>
            <a:endParaRPr lang="de-DE" b="0" dirty="0">
              <a:effectLst/>
            </a:endParaRPr>
          </a:p>
          <a:p>
            <a:pPr rtl="0"/>
            <a:r>
              <a:rPr lang="de-DE" sz="1200" b="0" i="0" u="none" strike="noStrike" kern="1200" dirty="0">
                <a:solidFill>
                  <a:schemeClr val="tx1"/>
                </a:solidFill>
                <a:effectLst/>
                <a:latin typeface="+mn-lt"/>
                <a:ea typeface="+mn-ea"/>
                <a:cs typeface="+mn-cs"/>
              </a:rPr>
              <a:t>Lasst uns alle zusammen an der Mobilität für alle arbeiten:)</a:t>
            </a:r>
            <a:endParaRPr lang="de-DE" b="0" dirty="0">
              <a:effectLst/>
            </a:endParaRPr>
          </a:p>
          <a:p>
            <a:br>
              <a:rPr lang="de-DE" dirty="0"/>
            </a:br>
            <a:br>
              <a:rPr lang="de-DE" b="0" dirty="0">
                <a:effectLst/>
              </a:rPr>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9</a:t>
            </a:fld>
            <a:endParaRPr lang="de-DE"/>
          </a:p>
        </p:txBody>
      </p:sp>
    </p:spTree>
    <p:extLst>
      <p:ext uri="{BB962C8B-B14F-4D97-AF65-F5344CB8AC3E}">
        <p14:creationId xmlns:p14="http://schemas.microsoft.com/office/powerpoint/2010/main" val="232959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de-DE"/>
              <a:t>Mastertitelformat bearbeiten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013222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de-DE"/>
              <a:t>Mastertitelformat bearbeiten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3742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0696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de-DE"/>
              <a:t>Mastertitelformat bearbeiten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73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8687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de-DE"/>
              <a:t>Mastertitelformat bearbeiten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4174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de-DE"/>
              <a:t>Mastertitelformat bearbeiten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72471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12303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85648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515423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458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403284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958064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95152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90671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877435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36206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364958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2622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736608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8960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89416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03257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273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11130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648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2114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de-DE"/>
              <a:t>Mastertitelformat bearbeiten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68795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de-D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397073238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422531696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microsoft.com/office/2007/relationships/hdphoto" Target="../media/hdphoto3.wdp"/><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1.png"/><Relationship Id="rId10"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tehend, sitzend, schwarz, Foto enthält.&#10;&#10;Automatisch generierte Beschreibung">
            <a:extLst>
              <a:ext uri="{FF2B5EF4-FFF2-40B4-BE49-F238E27FC236}">
                <a16:creationId xmlns:a16="http://schemas.microsoft.com/office/drawing/2014/main" id="{E7AB3809-EF7A-4A5A-8DE5-8D45239C8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612842"/>
            <a:ext cx="6858000" cy="6858000"/>
          </a:xfrm>
          <a:prstGeom prst="rect">
            <a:avLst/>
          </a:prstGeom>
          <a:effectLst>
            <a:softEdge rad="127000"/>
          </a:effectLst>
        </p:spPr>
      </p:pic>
      <p:pic>
        <p:nvPicPr>
          <p:cNvPr id="1028" name="Picture 4" descr="Passagier Nut, Bus, Nut 33025, Passagier, Vektor">
            <a:extLst>
              <a:ext uri="{FF2B5EF4-FFF2-40B4-BE49-F238E27FC236}">
                <a16:creationId xmlns:a16="http://schemas.microsoft.com/office/drawing/2014/main" id="{971E75BC-CB52-42B7-A525-4F7AA926B0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75" t="50000" r="29375"/>
          <a:stretch/>
        </p:blipFill>
        <p:spPr bwMode="auto">
          <a:xfrm flipH="1">
            <a:off x="0" y="2125186"/>
            <a:ext cx="16505135" cy="435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4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91667E-6 3.7037E-6 L 1.0194 -0.01412 " pathEditMode="relative" rAng="0" ptsTypes="AA">
                                      <p:cBhvr>
                                        <p:cTn id="6" dur="2000" fill="hold"/>
                                        <p:tgtEl>
                                          <p:spTgt spid="1028"/>
                                        </p:tgtEl>
                                        <p:attrNameLst>
                                          <p:attrName>ppt_x</p:attrName>
                                          <p:attrName>ppt_y</p:attrName>
                                        </p:attrNameLst>
                                      </p:cBhvr>
                                      <p:rCtr x="50964"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612AF-4175-4D84-9BCE-6DE52C42625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Verbindung</a:t>
            </a: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Brandlos</a:t>
            </a:r>
            <a:r>
              <a:rPr lang="en-US" sz="2600" kern="1200" dirty="0">
                <a:solidFill>
                  <a:srgbClr val="FFFFFF"/>
                </a:solidFill>
                <a:latin typeface="+mj-lt"/>
                <a:ea typeface="+mj-ea"/>
                <a:cs typeface="+mj-cs"/>
              </a:rPr>
              <a:t> - Fulda</a:t>
            </a:r>
          </a:p>
        </p:txBody>
      </p:sp>
      <p:pic>
        <p:nvPicPr>
          <p:cNvPr id="11" name="Inhaltsplatzhalter 10">
            <a:extLst>
              <a:ext uri="{FF2B5EF4-FFF2-40B4-BE49-F238E27FC236}">
                <a16:creationId xmlns:a16="http://schemas.microsoft.com/office/drawing/2014/main" id="{5F7D5251-6B35-40F1-B59E-A23796D32D8C}"/>
              </a:ext>
            </a:extLst>
          </p:cNvPr>
          <p:cNvPicPr>
            <a:picLocks noGrp="1" noChangeAspect="1"/>
          </p:cNvPicPr>
          <p:nvPr>
            <p:ph idx="1"/>
          </p:nvPr>
        </p:nvPicPr>
        <p:blipFill rotWithShape="1">
          <a:blip r:embed="rId3"/>
          <a:srcRect l="13267" t="55606" r="54270" b="29521"/>
          <a:stretch/>
        </p:blipFill>
        <p:spPr>
          <a:xfrm>
            <a:off x="3544835" y="769998"/>
            <a:ext cx="8342366" cy="2608729"/>
          </a:xfrm>
          <a:prstGeom prst="rect">
            <a:avLst/>
          </a:prstGeom>
        </p:spPr>
      </p:pic>
      <p:sp>
        <p:nvSpPr>
          <p:cNvPr id="12" name="Textfeld 11">
            <a:extLst>
              <a:ext uri="{FF2B5EF4-FFF2-40B4-BE49-F238E27FC236}">
                <a16:creationId xmlns:a16="http://schemas.microsoft.com/office/drawing/2014/main" id="{B5907BB0-4A0B-438A-83FF-83A96A35788A}"/>
              </a:ext>
            </a:extLst>
          </p:cNvPr>
          <p:cNvSpPr txBox="1"/>
          <p:nvPr/>
        </p:nvSpPr>
        <p:spPr>
          <a:xfrm>
            <a:off x="4331799" y="4148725"/>
            <a:ext cx="6085840" cy="830997"/>
          </a:xfrm>
          <a:prstGeom prst="rect">
            <a:avLst/>
          </a:prstGeom>
          <a:noFill/>
        </p:spPr>
        <p:txBody>
          <a:bodyPr wrap="square" rtlCol="0">
            <a:spAutoFit/>
          </a:bodyPr>
          <a:lstStyle/>
          <a:p>
            <a:r>
              <a:rPr lang="de-DE" sz="2400" dirty="0"/>
              <a:t>Samstags – 1 (!) Verbindung</a:t>
            </a:r>
          </a:p>
          <a:p>
            <a:r>
              <a:rPr lang="de-DE" sz="2400" dirty="0"/>
              <a:t>Sonntags – 0 Verbindungen</a:t>
            </a:r>
          </a:p>
        </p:txBody>
      </p:sp>
    </p:spTree>
    <p:extLst>
      <p:ext uri="{BB962C8B-B14F-4D97-AF65-F5344CB8AC3E}">
        <p14:creationId xmlns:p14="http://schemas.microsoft.com/office/powerpoint/2010/main" val="105993793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FE1204E-13B8-41EA-8E45-4B2E616D51D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 y="0"/>
            <a:ext cx="12155468" cy="7060758"/>
          </a:xfrm>
        </p:spPr>
      </p:pic>
      <p:pic>
        <p:nvPicPr>
          <p:cNvPr id="12" name="Grafik 11" descr="Ein Bild, das Computer enthält.&#10;&#10;Automatisch generierte Beschreibung">
            <a:extLst>
              <a:ext uri="{FF2B5EF4-FFF2-40B4-BE49-F238E27FC236}">
                <a16:creationId xmlns:a16="http://schemas.microsoft.com/office/drawing/2014/main" id="{F57953B8-EAAA-49E2-80DA-CE73A26599F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15626" y="5667452"/>
            <a:ext cx="622613" cy="653551"/>
          </a:xfrm>
          <a:prstGeom prst="rect">
            <a:avLst/>
          </a:prstGeom>
        </p:spPr>
      </p:pic>
      <p:pic>
        <p:nvPicPr>
          <p:cNvPr id="14" name="Grafik 13" descr="Ein Bild, das Computer enthält.&#10;&#10;Automatisch generierte Beschreibung">
            <a:extLst>
              <a:ext uri="{FF2B5EF4-FFF2-40B4-BE49-F238E27FC236}">
                <a16:creationId xmlns:a16="http://schemas.microsoft.com/office/drawing/2014/main" id="{53C82D49-4CFD-4641-A7E1-45BB675F65D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382" y="3043450"/>
            <a:ext cx="635277" cy="666844"/>
          </a:xfrm>
          <a:prstGeom prst="rect">
            <a:avLst/>
          </a:prstGeom>
        </p:spPr>
      </p:pic>
      <p:pic>
        <p:nvPicPr>
          <p:cNvPr id="15" name="Grafik 14" descr="Ein Bild, das Computer enthält.&#10;&#10;Automatisch generierte Beschreibung">
            <a:extLst>
              <a:ext uri="{FF2B5EF4-FFF2-40B4-BE49-F238E27FC236}">
                <a16:creationId xmlns:a16="http://schemas.microsoft.com/office/drawing/2014/main" id="{51DDE90D-2F40-4FF1-A0B4-3568245CC8D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99987" y="1479535"/>
            <a:ext cx="635279" cy="666846"/>
          </a:xfrm>
          <a:prstGeom prst="rect">
            <a:avLst/>
          </a:prstGeom>
        </p:spPr>
      </p:pic>
      <p:pic>
        <p:nvPicPr>
          <p:cNvPr id="16" name="Grafik 15" descr="Ein Bild, das Computer enthält.&#10;&#10;Automatisch generierte Beschreibung">
            <a:extLst>
              <a:ext uri="{FF2B5EF4-FFF2-40B4-BE49-F238E27FC236}">
                <a16:creationId xmlns:a16="http://schemas.microsoft.com/office/drawing/2014/main" id="{C40F44A9-3717-491F-B64E-A3F65D60858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35266" y="3196956"/>
            <a:ext cx="635278" cy="666845"/>
          </a:xfrm>
          <a:prstGeom prst="rect">
            <a:avLst/>
          </a:prstGeom>
        </p:spPr>
      </p:pic>
      <p:pic>
        <p:nvPicPr>
          <p:cNvPr id="17" name="Grafik 16" descr="Ein Bild, das Computer enthält.&#10;&#10;Automatisch generierte Beschreibung">
            <a:extLst>
              <a:ext uri="{FF2B5EF4-FFF2-40B4-BE49-F238E27FC236}">
                <a16:creationId xmlns:a16="http://schemas.microsoft.com/office/drawing/2014/main" id="{96E0408C-147A-4DF3-BE49-4AF88254092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34168" y="5772239"/>
            <a:ext cx="539831" cy="566656"/>
          </a:xfrm>
          <a:prstGeom prst="rect">
            <a:avLst/>
          </a:prstGeom>
        </p:spPr>
      </p:pic>
      <p:pic>
        <p:nvPicPr>
          <p:cNvPr id="18" name="Grafik 17" descr="Ein Bild, das Computer enthält.&#10;&#10;Automatisch generierte Beschreibung">
            <a:extLst>
              <a:ext uri="{FF2B5EF4-FFF2-40B4-BE49-F238E27FC236}">
                <a16:creationId xmlns:a16="http://schemas.microsoft.com/office/drawing/2014/main" id="{675D910A-B3E2-493A-9CEC-D3E3ABB255E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62782" y="3811673"/>
            <a:ext cx="528299" cy="554551"/>
          </a:xfrm>
          <a:prstGeom prst="rect">
            <a:avLst/>
          </a:prstGeom>
        </p:spPr>
      </p:pic>
    </p:spTree>
    <p:extLst>
      <p:ext uri="{BB962C8B-B14F-4D97-AF65-F5344CB8AC3E}">
        <p14:creationId xmlns:p14="http://schemas.microsoft.com/office/powerpoint/2010/main" val="1012156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Fern, Bedienung, Video, Uhr enthält.&#10;&#10;Automatisch generierte Beschreibung">
            <a:extLst>
              <a:ext uri="{FF2B5EF4-FFF2-40B4-BE49-F238E27FC236}">
                <a16:creationId xmlns:a16="http://schemas.microsoft.com/office/drawing/2014/main" id="{87C260F6-D6A0-4160-AC5C-75BFD88A787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18156" y="1130553"/>
            <a:ext cx="2611985" cy="4643529"/>
          </a:xfrm>
          <a:prstGeom prst="rect">
            <a:avLst/>
          </a:prstGeom>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b="81210"/>
          <a:stretch/>
        </p:blipFill>
        <p:spPr>
          <a:xfrm>
            <a:off x="4918156" y="1127063"/>
            <a:ext cx="2611984" cy="872517"/>
          </a:xfrm>
          <a:prstGeom prst="rect">
            <a:avLst/>
          </a:prstGeom>
        </p:spPr>
      </p:pic>
    </p:spTree>
    <p:extLst>
      <p:ext uri="{BB962C8B-B14F-4D97-AF65-F5344CB8AC3E}">
        <p14:creationId xmlns:p14="http://schemas.microsoft.com/office/powerpoint/2010/main" val="157685332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Elektronik, haltend, drinnen, Hand enthält.&#10;&#10;Automatisch generierte Beschreibung">
            <a:extLst>
              <a:ext uri="{FF2B5EF4-FFF2-40B4-BE49-F238E27FC236}">
                <a16:creationId xmlns:a16="http://schemas.microsoft.com/office/drawing/2014/main" id="{8C829D29-3117-4AD7-BCDF-4F2266AFB67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8000"/>
                    </a14:imgEffect>
                  </a14:imgLayer>
                </a14:imgProps>
              </a:ext>
              <a:ext uri="{28A0092B-C50C-407E-A947-70E740481C1C}">
                <a14:useLocalDpi xmlns:a14="http://schemas.microsoft.com/office/drawing/2010/main" val="0"/>
              </a:ext>
            </a:extLst>
          </a:blip>
          <a:srcRect r="22520"/>
          <a:stretch/>
        </p:blipFill>
        <p:spPr>
          <a:xfrm>
            <a:off x="2914655" y="-161032"/>
            <a:ext cx="9273530" cy="7751826"/>
          </a:xfrm>
          <a:prstGeom prst="rect">
            <a:avLst/>
          </a:prstGeom>
        </p:spPr>
      </p:pic>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74403" y="223837"/>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1887223" y="1084201"/>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2527185" y="3085820"/>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8">
            <a:extLst>
              <a:ext uri="{28A0092B-C50C-407E-A947-70E740481C1C}">
                <a14:useLocalDpi xmlns:a14="http://schemas.microsoft.com/office/drawing/2010/main" val="0"/>
              </a:ext>
            </a:extLst>
          </a:blip>
          <a:srcRect r="26831"/>
          <a:stretch/>
        </p:blipFill>
        <p:spPr>
          <a:xfrm>
            <a:off x="3349656" y="4963704"/>
            <a:ext cx="1149552" cy="941157"/>
          </a:xfrm>
          <a:prstGeom prst="rect">
            <a:avLst/>
          </a:prstGeom>
        </p:spPr>
      </p:pic>
      <p:sp>
        <p:nvSpPr>
          <p:cNvPr id="6" name="Textfeld 5">
            <a:extLst>
              <a:ext uri="{FF2B5EF4-FFF2-40B4-BE49-F238E27FC236}">
                <a16:creationId xmlns:a16="http://schemas.microsoft.com/office/drawing/2014/main" id="{433CA1A4-38D7-4573-9F37-21E8FE2210D5}"/>
              </a:ext>
            </a:extLst>
          </p:cNvPr>
          <p:cNvSpPr txBox="1"/>
          <p:nvPr/>
        </p:nvSpPr>
        <p:spPr>
          <a:xfrm>
            <a:off x="3488729" y="3584076"/>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12" name="Grafik 11">
            <a:extLst>
              <a:ext uri="{FF2B5EF4-FFF2-40B4-BE49-F238E27FC236}">
                <a16:creationId xmlns:a16="http://schemas.microsoft.com/office/drawing/2014/main" id="{EAEAF9E4-6618-443C-BB1C-7BEFD377D2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80438" y="2735585"/>
            <a:ext cx="2524339" cy="1386828"/>
          </a:xfrm>
          <a:prstGeom prst="rect">
            <a:avLst/>
          </a:prstGeom>
        </p:spPr>
      </p:pic>
    </p:spTree>
    <p:extLst>
      <p:ext uri="{BB962C8B-B14F-4D97-AF65-F5344CB8AC3E}">
        <p14:creationId xmlns:p14="http://schemas.microsoft.com/office/powerpoint/2010/main" val="32726151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iterate type="wd">
                                    <p:tmAbs val="500"/>
                                  </p:iterate>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53" presetClass="entr" presetSubtype="16"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anim calcmode="lin" valueType="num">
                                      <p:cBhvr>
                                        <p:cTn id="16" dur="300" fill="hold"/>
                                        <p:tgtEl>
                                          <p:spTgt spid="12"/>
                                        </p:tgtEl>
                                        <p:attrNameLst>
                                          <p:attrName>ppt_w</p:attrName>
                                        </p:attrNameLst>
                                      </p:cBhvr>
                                      <p:tavLst>
                                        <p:tav tm="0">
                                          <p:val>
                                            <p:fltVal val="0"/>
                                          </p:val>
                                        </p:tav>
                                        <p:tav tm="100000">
                                          <p:val>
                                            <p:strVal val="#ppt_w"/>
                                          </p:val>
                                        </p:tav>
                                      </p:tavLst>
                                    </p:anim>
                                    <p:anim calcmode="lin" valueType="num">
                                      <p:cBhvr>
                                        <p:cTn id="17" dur="300" fill="hold"/>
                                        <p:tgtEl>
                                          <p:spTgt spid="12"/>
                                        </p:tgtEl>
                                        <p:attrNameLst>
                                          <p:attrName>ppt_h</p:attrName>
                                        </p:attrNameLst>
                                      </p:cBhvr>
                                      <p:tavLst>
                                        <p:tav tm="0">
                                          <p:val>
                                            <p:fltVal val="0"/>
                                          </p:val>
                                        </p:tav>
                                        <p:tav tm="100000">
                                          <p:val>
                                            <p:strVal val="#ppt_h"/>
                                          </p:val>
                                        </p:tav>
                                      </p:tavLst>
                                    </p:anim>
                                    <p:animEffect transition="in" filter="fade">
                                      <p:cBhvr>
                                        <p:cTn id="18"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Elektronik, haltend, drinnen, Hand enthält.&#10;&#10;Automatisch generierte Beschreibung">
            <a:extLst>
              <a:ext uri="{FF2B5EF4-FFF2-40B4-BE49-F238E27FC236}">
                <a16:creationId xmlns:a16="http://schemas.microsoft.com/office/drawing/2014/main" id="{8C829D29-3117-4AD7-BCDF-4F2266AFB67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8000"/>
                    </a14:imgEffect>
                  </a14:imgLayer>
                </a14:imgProps>
              </a:ext>
              <a:ext uri="{28A0092B-C50C-407E-A947-70E740481C1C}">
                <a14:useLocalDpi xmlns:a14="http://schemas.microsoft.com/office/drawing/2010/main" val="0"/>
              </a:ext>
            </a:extLst>
          </a:blip>
          <a:srcRect r="22520"/>
          <a:stretch/>
        </p:blipFill>
        <p:spPr>
          <a:xfrm>
            <a:off x="2914655" y="-161032"/>
            <a:ext cx="9273530" cy="7751826"/>
          </a:xfrm>
          <a:prstGeom prst="rect">
            <a:avLst/>
          </a:prstGeom>
        </p:spPr>
      </p:pic>
      <p:grpSp>
        <p:nvGrpSpPr>
          <p:cNvPr id="3" name="Gruppieren 2">
            <a:extLst>
              <a:ext uri="{FF2B5EF4-FFF2-40B4-BE49-F238E27FC236}">
                <a16:creationId xmlns:a16="http://schemas.microsoft.com/office/drawing/2014/main" id="{2F68E566-0052-4DBB-9821-77A1270CCEC2}"/>
              </a:ext>
            </a:extLst>
          </p:cNvPr>
          <p:cNvGrpSpPr/>
          <p:nvPr/>
        </p:nvGrpSpPr>
        <p:grpSpPr>
          <a:xfrm>
            <a:off x="1574403" y="223837"/>
            <a:ext cx="3205163" cy="6410325"/>
            <a:chOff x="4605336" y="266699"/>
            <a:chExt cx="3205163" cy="6410325"/>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4918156" y="1127063"/>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5558118" y="3128682"/>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8">
              <a:extLst>
                <a:ext uri="{28A0092B-C50C-407E-A947-70E740481C1C}">
                  <a14:useLocalDpi xmlns:a14="http://schemas.microsoft.com/office/drawing/2010/main" val="0"/>
                </a:ext>
              </a:extLst>
            </a:blip>
            <a:srcRect r="26831"/>
            <a:stretch/>
          </p:blipFill>
          <p:spPr>
            <a:xfrm>
              <a:off x="6380589" y="5006566"/>
              <a:ext cx="1149552" cy="941157"/>
            </a:xfrm>
            <a:prstGeom prst="rect">
              <a:avLst/>
            </a:prstGeom>
          </p:spPr>
        </p:pic>
      </p:grpSp>
      <p:sp>
        <p:nvSpPr>
          <p:cNvPr id="6" name="Textfeld 5">
            <a:extLst>
              <a:ext uri="{FF2B5EF4-FFF2-40B4-BE49-F238E27FC236}">
                <a16:creationId xmlns:a16="http://schemas.microsoft.com/office/drawing/2014/main" id="{433CA1A4-38D7-4573-9F37-21E8FE2210D5}"/>
              </a:ext>
            </a:extLst>
          </p:cNvPr>
          <p:cNvSpPr txBox="1"/>
          <p:nvPr/>
        </p:nvSpPr>
        <p:spPr>
          <a:xfrm>
            <a:off x="3488729" y="3584076"/>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12" name="Grafik 11">
            <a:extLst>
              <a:ext uri="{FF2B5EF4-FFF2-40B4-BE49-F238E27FC236}">
                <a16:creationId xmlns:a16="http://schemas.microsoft.com/office/drawing/2014/main" id="{EAEAF9E4-6618-443C-BB1C-7BEFD377D2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80438" y="2735585"/>
            <a:ext cx="2524339" cy="1386828"/>
          </a:xfrm>
          <a:prstGeom prst="rect">
            <a:avLst/>
          </a:prstGeom>
        </p:spPr>
      </p:pic>
      <p:pic>
        <p:nvPicPr>
          <p:cNvPr id="10" name="Grafik 9" descr="Ein Bild, das Objekt, Laptop, Computer, Monitor enthält.&#10;&#10;Automatisch generierte Beschreibung">
            <a:extLst>
              <a:ext uri="{FF2B5EF4-FFF2-40B4-BE49-F238E27FC236}">
                <a16:creationId xmlns:a16="http://schemas.microsoft.com/office/drawing/2014/main" id="{642E7B85-80C5-44EF-A19F-CDD4C6C7BB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438" y="2735585"/>
            <a:ext cx="2564131" cy="1408688"/>
          </a:xfrm>
          <a:prstGeom prst="rect">
            <a:avLst/>
          </a:prstGeom>
        </p:spPr>
      </p:pic>
      <p:pic>
        <p:nvPicPr>
          <p:cNvPr id="13" name="Grafik 12">
            <a:extLst>
              <a:ext uri="{FF2B5EF4-FFF2-40B4-BE49-F238E27FC236}">
                <a16:creationId xmlns:a16="http://schemas.microsoft.com/office/drawing/2014/main" id="{C1EBA1F4-A103-4FE1-9ECC-CFCB416F0C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1640" y="4207794"/>
            <a:ext cx="3058908" cy="1093850"/>
          </a:xfrm>
          <a:prstGeom prst="rect">
            <a:avLst/>
          </a:prstGeom>
        </p:spPr>
      </p:pic>
    </p:spTree>
    <p:extLst>
      <p:ext uri="{BB962C8B-B14F-4D97-AF65-F5344CB8AC3E}">
        <p14:creationId xmlns:p14="http://schemas.microsoft.com/office/powerpoint/2010/main" val="17972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9" name="Picture 78">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8" name="Grafik 17" descr="Ein Bild, das Fern, Bedienung, Video, Uhr enthält.&#10;&#10;Automatisch generierte Beschreibung">
            <a:extLst>
              <a:ext uri="{FF2B5EF4-FFF2-40B4-BE49-F238E27FC236}">
                <a16:creationId xmlns:a16="http://schemas.microsoft.com/office/drawing/2014/main" id="{7C0122B8-0195-4EDF-941F-70982BD0039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8131" y="798761"/>
            <a:ext cx="2959019" cy="5260478"/>
          </a:xfrm>
          <a:prstGeom prst="rect">
            <a:avLst/>
          </a:prstGeom>
        </p:spPr>
      </p:pic>
      <p:pic>
        <p:nvPicPr>
          <p:cNvPr id="19" name="Grafik 18" descr="Ein Bild, das Screenshot enthält.&#10;&#10;Automatisch generierte Beschreibung">
            <a:extLst>
              <a:ext uri="{FF2B5EF4-FFF2-40B4-BE49-F238E27FC236}">
                <a16:creationId xmlns:a16="http://schemas.microsoft.com/office/drawing/2014/main" id="{14229AF7-94EA-46C2-9988-B0CE984C58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290" y="0"/>
            <a:ext cx="3434700" cy="6715125"/>
          </a:xfrm>
          <a:prstGeom prst="rect">
            <a:avLst/>
          </a:prstGeom>
        </p:spPr>
      </p:pic>
      <p:pic>
        <p:nvPicPr>
          <p:cNvPr id="3" name="Picture 8">
            <a:extLst>
              <a:ext uri="{FF2B5EF4-FFF2-40B4-BE49-F238E27FC236}">
                <a16:creationId xmlns:a16="http://schemas.microsoft.com/office/drawing/2014/main" id="{84C67085-EC36-4A8D-A93C-A7D4B21A4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flipH="1">
            <a:off x="4554713" y="-4457858"/>
            <a:ext cx="8387999" cy="1253505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85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40265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el 29">
            <a:extLst>
              <a:ext uri="{FF2B5EF4-FFF2-40B4-BE49-F238E27FC236}">
                <a16:creationId xmlns:a16="http://schemas.microsoft.com/office/drawing/2014/main" id="{2FF64607-80A7-42A9-B27A-BC3053AEBF15}"/>
              </a:ext>
            </a:extLst>
          </p:cNvPr>
          <p:cNvSpPr>
            <a:spLocks noGrp="1"/>
          </p:cNvSpPr>
          <p:nvPr>
            <p:ph type="title"/>
          </p:nvPr>
        </p:nvSpPr>
        <p:spPr>
          <a:xfrm>
            <a:off x="913795" y="609600"/>
            <a:ext cx="10353762" cy="970450"/>
          </a:xfrm>
        </p:spPr>
        <p:txBody>
          <a:bodyPr/>
          <a:lstStyle/>
          <a:p>
            <a:endParaRPr lang="de-DE"/>
          </a:p>
        </p:txBody>
      </p:sp>
      <p:pic>
        <p:nvPicPr>
          <p:cNvPr id="1027" name="Grafik 1026" descr="Ein Bild, das Himmel, Luft, Mann, Schnee enthält.&#10;&#10;Automatisch generierte Beschreibung">
            <a:extLst>
              <a:ext uri="{FF2B5EF4-FFF2-40B4-BE49-F238E27FC236}">
                <a16:creationId xmlns:a16="http://schemas.microsoft.com/office/drawing/2014/main" id="{0D4440D5-05AB-4F31-B285-07232DBA06F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757" y="0"/>
            <a:ext cx="12182486" cy="6858000"/>
          </a:xfrm>
          <a:prstGeom prst="rect">
            <a:avLst/>
          </a:prstGeom>
        </p:spPr>
      </p:pic>
    </p:spTree>
    <p:extLst>
      <p:ext uri="{BB962C8B-B14F-4D97-AF65-F5344CB8AC3E}">
        <p14:creationId xmlns:p14="http://schemas.microsoft.com/office/powerpoint/2010/main" val="3049020118"/>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iefer">
  <a:themeElements>
    <a:clrScheme name="Schiefer">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chiefer">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iefer">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Words>
  <Application>Microsoft Office PowerPoint</Application>
  <PresentationFormat>Breitbild</PresentationFormat>
  <Paragraphs>45</Paragraphs>
  <Slides>9</Slides>
  <Notes>9</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9</vt:i4>
      </vt:variant>
    </vt:vector>
  </HeadingPairs>
  <TitlesOfParts>
    <vt:vector size="16" baseType="lpstr">
      <vt:lpstr>Arial</vt:lpstr>
      <vt:lpstr>Calibri</vt:lpstr>
      <vt:lpstr>Calibri Light</vt:lpstr>
      <vt:lpstr>Calisto MT</vt:lpstr>
      <vt:lpstr>Wingdings 2</vt:lpstr>
      <vt:lpstr>Schiefer</vt:lpstr>
      <vt:lpstr>Office Theme</vt:lpstr>
      <vt:lpstr>PowerPoint-Präsentation</vt:lpstr>
      <vt:lpstr> Verbindung Brandlos - Fulda</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Mirrora</dc:creator>
  <cp:lastModifiedBy>Mirrora</cp:lastModifiedBy>
  <cp:revision>7</cp:revision>
  <dcterms:created xsi:type="dcterms:W3CDTF">2019-10-27T06:34:07Z</dcterms:created>
  <dcterms:modified xsi:type="dcterms:W3CDTF">2019-10-27T10:02:56Z</dcterms:modified>
</cp:coreProperties>
</file>